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9EA32-DAA6-835A-DCAE-63CC8DA37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6339808-DF83-CB02-1059-B1B4C80CE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429276-AB94-754D-35A2-D2C9E00AF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69123F-B920-5CC6-570F-292BF07E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37B1B5-8AFE-ACD8-3C09-0C1F23FA8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6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DA3941-C62E-28AE-CED5-1D26C9D43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1D6308-362B-D577-D1CA-46410635B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BE23B9-11BE-E55C-58E2-11DE634AB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3482D4-9C49-E425-5CC2-E3B8FA72C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AB95A6-6EF1-F5E3-0256-745B1231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804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8C0DABE-2205-1216-CF2E-C3B60C4DF0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865E5E-D98B-D353-CB3B-42E034F86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F71662-A97C-281D-CD5D-68B57EBA3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9FEAE1-3D62-DA3C-598A-3C409E8EF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264169-3A2D-13BC-4C8D-01D5A15A6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53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066EE7-F0D2-78BD-E1F4-759E83F50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6B3F8D-E087-659E-2F9A-199EAC4D4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67749D-DB27-8B36-CE2F-9A59D0D8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ACDA23-C88F-0244-C39D-F89E0DE2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65A381-AAA7-1D9D-BD09-3935B6A34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59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ABBE4-84BA-C175-5A80-D1F535E88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F3ADDA-59E8-03EE-34AE-0055D03CA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917681-579F-5236-1834-7370C1BD9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17ECEC-92EF-EE7A-35B4-023C7307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740935-1CC7-96FC-FFD7-8740BB77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69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54DCF-33C4-2A37-29CD-5B4195CC1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8C7A69-0169-2BAF-8DF3-CAF37E91C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ED8713-474B-E130-2ACF-737ED2F07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6860EC-37EA-7D55-0B8C-C807FE696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DFD786-67FB-178E-598E-887CE349D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E02069-51C5-A3E3-BC9E-DFF2B0A85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49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6CE56-5F3A-1373-6B18-A605CB50E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8205B8-B66C-3495-7405-2569E1B07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7DA2D9-C8B9-009B-621A-BC002F1EE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D8F2F7-448C-ABED-7397-88C748266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F9D9BB8-A254-CDC2-FF65-E25F3A485F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3B538F3-376D-DA58-4AAC-63EA59C80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E1F8566-4712-0343-D914-9535CC2A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CE9007-F1E4-95DF-D3CF-60D556EC7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29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40C72E-2941-1368-8681-5BE547FFA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62DD37-C933-CE43-023C-58F1CA5B1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851077-330B-BBE8-C9C4-DBF5D47ED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E8CFB3-64B9-E424-E61B-CB3634A64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10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F8AEC96-B17A-1C72-49A7-9DDD9AAC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DC62784-2D79-626C-D9F7-088647F31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5CF8C7-F649-B008-EF25-65E523834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90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DB9AF7-A3FB-DD0A-1422-045EB444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2C3382-7974-5784-6620-7C3AC60DC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4962F7-6B75-9E24-ADB3-89CA7C465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72ED16-E4EC-E9E3-8340-714D9D0C1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4FB7F7-C93A-A288-1130-B03B2D952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2C1C40-4B0A-E609-1573-3492CA27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0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ED0234-1134-343A-9610-E5208A19A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973DA9-D753-5A50-3598-D1B841FDE7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3EF409-9908-B71F-3D0D-A3032D9B6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5E6ED3-82A9-3630-1C22-1FAFD1C82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427F1D-9371-3689-8725-62A0B2186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E10AF0-19C5-767A-DAE2-06443036E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3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7303D9-34A4-EA7F-2EFD-2267D6219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38FC31-5257-1DEE-E404-3731AE026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2396EC-EB54-BCE1-14E6-C0BBCEA6DD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E2762-3AE1-4A46-A215-40BE31121581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47EA17-30FE-A6D3-A453-DF6B864DB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C85EA1-E19D-6B9E-E565-13C195BB4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EF884-098A-487C-AD95-E68B9C04E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72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194757-0D28-1BFC-D54D-BEE4589AF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011"/>
            <a:ext cx="12192000" cy="66509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92D77E-4200-9FC5-5453-5FAAEE65712C}"/>
              </a:ext>
            </a:extLst>
          </p:cNvPr>
          <p:cNvSpPr txBox="1"/>
          <p:nvPr/>
        </p:nvSpPr>
        <p:spPr>
          <a:xfrm>
            <a:off x="228600" y="371848"/>
            <a:ext cx="11430000" cy="6985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Татары Нижегородской области: история и современность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Этническая группа </a:t>
            </a:r>
            <a:r>
              <a:rPr lang="ru-RU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мишар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культурном ландшафте региона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Этнография нижегородских татар</a:t>
            </a: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Команда «Туган як»</a:t>
            </a: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МАОУ «Школа №156 им </a:t>
            </a:r>
            <a:r>
              <a:rPr lang="ru-RU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Б.И.Рябцева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2026г.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FA1669-19BF-41EA-63D0-0A7CC33D19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434" t="45097" r="32727" b="35981"/>
          <a:stretch>
            <a:fillRect/>
          </a:stretch>
        </p:blipFill>
        <p:spPr>
          <a:xfrm>
            <a:off x="6932338" y="4108850"/>
            <a:ext cx="4923486" cy="25146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FFFEBD9-8F38-997A-D397-1A226D6C8F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302" t="31961" r="42647" b="16079"/>
          <a:stretch>
            <a:fillRect/>
          </a:stretch>
        </p:blipFill>
        <p:spPr>
          <a:xfrm>
            <a:off x="4881282" y="3225729"/>
            <a:ext cx="1694329" cy="13014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8C500C-1BAF-D66A-78CE-08EFEFF8FD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383" t="24117" r="38676" b="15490"/>
          <a:stretch>
            <a:fillRect/>
          </a:stretch>
        </p:blipFill>
        <p:spPr>
          <a:xfrm>
            <a:off x="228600" y="2171675"/>
            <a:ext cx="2796989" cy="414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97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1D34D2-A1C0-40F4-83DA-48030AC73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7544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9E0B85-AF53-4FED-F977-F1E58DB89CF1}"/>
              </a:ext>
            </a:extLst>
          </p:cNvPr>
          <p:cNvSpPr txBox="1"/>
          <p:nvPr/>
        </p:nvSpPr>
        <p:spPr>
          <a:xfrm>
            <a:off x="165100" y="254000"/>
            <a:ext cx="11861800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Известные люди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Выдающиеся представители нижегородских татар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Религиозные деятели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Гаяз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Салихович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Закиров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кадий, главный имам-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мухтасиб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председатель Централизованной религиозной организации «Духовное управление мусульман Нижегородской области» (Нижегородский Мухтасибат), член Президиума ЦРО ДУМ РФ. Родился 25 сентября 1955 года в деревне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Ишеево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Спасского района Горьковской области.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Спортсмены: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Шазам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Сергеевич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Сафович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Сафин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 Заслуженный мастер спорта СССР.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Марат Сафин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бывшая первая ракетка мира. Его родители родом из Краснооктябрьского района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Нижегородской области.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личности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ашит Вагапов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(1908–1962) — татарский певец, основоположник профессиональной татарской эстрады. Родился в деревне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Сергачского уезда Нижегородской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губернии;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Хайдар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Бигичев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(1949–1998) — народный артист Татарской АССР. Родился в селе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Чембилей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Краснооктябрьского района Нижегородской области.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науке и общественной деятельности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Алимжан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Мустафинович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татарский историк, краевед, публицист;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Дамир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Зинюрович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Хайретдинов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 историк и этнолог. В 2006–2011 годах — заместитель председателя Духовного управления мусульман Нижегородской области по связям с общественностью.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EE55595F-45F9-306A-6835-80FACFCDC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095" y="4076227"/>
            <a:ext cx="1734506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864DFCCC-6EB0-324E-0CDE-D70883C8A9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" t="1852" r="2235" b="1852"/>
          <a:stretch>
            <a:fillRect/>
          </a:stretch>
        </p:blipFill>
        <p:spPr bwMode="auto">
          <a:xfrm>
            <a:off x="10370396" y="2062839"/>
            <a:ext cx="1224704" cy="177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0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8C46A-DB1B-6457-FA35-EF5DCF8E8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CDE3B3-E5B7-D4F9-5D4C-B8E7EDDAD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829" y="1"/>
            <a:ext cx="1237882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8FC495-51A0-0893-2988-6A0DF852F3FE}"/>
              </a:ext>
            </a:extLst>
          </p:cNvPr>
          <p:cNvSpPr txBox="1"/>
          <p:nvPr/>
        </p:nvSpPr>
        <p:spPr>
          <a:xfrm>
            <a:off x="160420" y="144856"/>
            <a:ext cx="11911263" cy="6121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татар в </a:t>
            </a:r>
            <a:r>
              <a:rPr lang="ru-RU" sz="3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этнокартине</a:t>
            </a:r>
            <a:r>
              <a:rPr lang="ru-RU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Нижегородской области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Нижегородские татары — органичная часть многонационального региона.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Численность: свыше 44тыс. человек (1,33% населения области по данным переписи 2010 года).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Субэтническая группа: татары‑мишари (часто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именуются «нижегородские мишари»).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Язык: сергачский говор западного диалекта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татарского языка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Религия: ислам суннитского толка.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География: юго‑восток области,  значительная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— в городах.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4613829-2ADF-99C8-F8D3-8BF9431A84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" t="2307" r="5336" b="9749"/>
          <a:stretch>
            <a:fillRect/>
          </a:stretch>
        </p:blipFill>
        <p:spPr bwMode="auto">
          <a:xfrm>
            <a:off x="8566484" y="1941041"/>
            <a:ext cx="3465095" cy="477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000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C3ACE-E9E3-CBD2-43C6-A4AC7367B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CA366C-B02C-DF1E-53D5-CE35AB597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736" y="1"/>
            <a:ext cx="12381736" cy="67544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F384D1-AAAE-8F05-566F-E9E041FC37E2}"/>
              </a:ext>
            </a:extLst>
          </p:cNvPr>
          <p:cNvSpPr txBox="1"/>
          <p:nvPr/>
        </p:nvSpPr>
        <p:spPr>
          <a:xfrm>
            <a:off x="466832" y="282080"/>
            <a:ext cx="11449110" cy="6293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происхождения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татар в регионе начинается задолго до включения этих земель в состав России.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Древнейшие поселения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 село Красная Горка (</a:t>
            </a:r>
            <a:r>
              <a:rPr lang="ru-RU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Сафажай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— основано в </a:t>
            </a:r>
            <a:r>
              <a:rPr lang="ru-RU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1452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(по данным «</a:t>
            </a:r>
            <a:r>
              <a:rPr lang="ru-RU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сафажайских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тетрадей»), село </a:t>
            </a:r>
            <a:r>
              <a:rPr lang="ru-RU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Рыбушкино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основано в </a:t>
            </a:r>
            <a:r>
              <a:rPr lang="ru-RU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1551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Теории происхождения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буртасская</a:t>
            </a: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мещерская, золотоордынская,  концепция смешанного генезиса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Массовое переселение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рубеж XVI–</a:t>
            </a:r>
            <a:r>
              <a:rPr lang="ru-RU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XVIIвеков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служилые татары из‑под </a:t>
            </a:r>
            <a:r>
              <a:rPr lang="ru-RU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Кадома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Темникова.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Формирование сети сёл: прямое следствие военной службы и освоения территорий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1452 → 1551 → XVI–XVII вв.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38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EFBF1-F7AC-1614-79A6-B1351AC81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38D58A-C275-5640-6589-CEE94959C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736" y="1"/>
            <a:ext cx="12381736" cy="67544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B97CF0-1B98-56B9-7907-9553549BEAA9}"/>
              </a:ext>
            </a:extLst>
          </p:cNvPr>
          <p:cNvSpPr txBox="1"/>
          <p:nvPr/>
        </p:nvSpPr>
        <p:spPr>
          <a:xfrm>
            <a:off x="629022" y="0"/>
            <a:ext cx="11501718" cy="651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 и диалекты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Языковое своеобразие нижегородских татар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Разговорный язык 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сергачский говор западного диалекта татарского языка.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Характерная черта: 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«цоканье» — замена звука с на ц.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8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800" u="sng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800" u="sng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Функционирование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в быту и семейном общении;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преимущественно в сельской среде (Сергачский, Пильнинский, Краснооктябрьский районы).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74FB082-66EE-7C88-3B37-A1CE9EDE3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020269"/>
              </p:ext>
            </p:extLst>
          </p:nvPr>
        </p:nvGraphicFramePr>
        <p:xfrm>
          <a:off x="812800" y="2727960"/>
          <a:ext cx="8127999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30842540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9684889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3778740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kern="1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Стандартное слово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Сергачский говор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Перевод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485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Чәйнек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чиләк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чебеш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Цәйнек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циләк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цебеш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Чайник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Ведро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цыплёнок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039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800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93238-128B-1D30-BED7-0B7FE6C4F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4FF59-E6AF-863F-5881-C1BA23F12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736" y="1"/>
            <a:ext cx="12381736" cy="67544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E75B81-285C-E32B-DDF4-240CC388B1CD}"/>
              </a:ext>
            </a:extLst>
          </p:cNvPr>
          <p:cNvSpPr txBox="1"/>
          <p:nvPr/>
        </p:nvSpPr>
        <p:spPr>
          <a:xfrm>
            <a:off x="573740" y="153822"/>
            <a:ext cx="11268635" cy="8962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языка: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курсы татарского языка при мечетях;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кружки в сельских школах;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* фестивали и конкурсы национальной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культуры.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</a:t>
            </a:r>
            <a:r>
              <a:rPr lang="ru-RU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Село </a:t>
            </a:r>
            <a:r>
              <a:rPr lang="ru-RU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Медяна</a:t>
            </a:r>
            <a:r>
              <a:rPr lang="ru-RU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Сабантуй.  </a:t>
            </a: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Пример: В селе </a:t>
            </a:r>
            <a:r>
              <a:rPr lang="ru-RU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Медяна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других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Центрах компактного проживания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   передаётся младшим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поколениям.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Село </a:t>
            </a:r>
            <a:r>
              <a:rPr lang="ru-RU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Медяна</a:t>
            </a: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Сабантуй.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050" name="Picture 2" descr="В Медянах победило Рыбушкино - 895493021583">
            <a:extLst>
              <a:ext uri="{FF2B5EF4-FFF2-40B4-BE49-F238E27FC236}">
                <a16:creationId xmlns:a16="http://schemas.microsoft.com/office/drawing/2014/main" id="{BA53A4DC-E793-14D2-F830-6F4D35469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3822"/>
            <a:ext cx="3632200" cy="289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В Медянах победило Рыбушкино - 895493030543">
            <a:extLst>
              <a:ext uri="{FF2B5EF4-FFF2-40B4-BE49-F238E27FC236}">
                <a16:creationId xmlns:a16="http://schemas.microsoft.com/office/drawing/2014/main" id="{0B147794-431C-6B42-3338-C13D9F516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3539550"/>
            <a:ext cx="4633260" cy="254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677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DB54E-0772-399A-6D37-86613E921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D8087D-47B3-88F4-D23B-78ECFE746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736" y="1"/>
            <a:ext cx="12381736" cy="67544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A2CD1A-3A1F-6DC0-9F2F-A21F66FC9C09}"/>
              </a:ext>
            </a:extLst>
          </p:cNvPr>
          <p:cNvSpPr txBox="1"/>
          <p:nvPr/>
        </p:nvSpPr>
        <p:spPr>
          <a:xfrm>
            <a:off x="292100" y="151179"/>
            <a:ext cx="11252200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и обычаи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Культурное наследие и обряды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Гостеприимство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встреча гостей сладким блюдом чак‑чак.</a:t>
            </a:r>
          </a:p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Кухня: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салма (мясной бульон с кусочками теста);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эчпочмак (треугольный пирожок с мясом);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губадия (сладкий пирог с рисом, изюмом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творогом);</a:t>
            </a:r>
          </a:p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сабантуй (праздник плуга) в Нижнем Новгороде, Дзержинске, сёлах области;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Курбан‑байрам, Ураза‑байрам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традиции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уважение к старшим;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передача ремёсел;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обряды жизненного цикла (имянаречение, свадьба, похороны).</a:t>
            </a:r>
          </a:p>
        </p:txBody>
      </p:sp>
      <p:pic>
        <p:nvPicPr>
          <p:cNvPr id="3088" name="Picture 16" descr="Picture background">
            <a:extLst>
              <a:ext uri="{FF2B5EF4-FFF2-40B4-BE49-F238E27FC236}">
                <a16:creationId xmlns:a16="http://schemas.microsoft.com/office/drawing/2014/main" id="{21D80166-9ABA-8B2D-E644-B12CE064E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800" y="1564341"/>
            <a:ext cx="3365500" cy="224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886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75AB4-C321-8ED0-5F26-4FAC19074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466D96-E67A-CF18-2094-6959A1E18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7544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25192B-E678-DC9B-8050-BBB585D096D4}"/>
              </a:ext>
            </a:extLst>
          </p:cNvPr>
          <p:cNvSpPr txBox="1"/>
          <p:nvPr/>
        </p:nvSpPr>
        <p:spPr>
          <a:xfrm>
            <a:off x="687294" y="181957"/>
            <a:ext cx="1150470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 и материальная культура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Традиционный быт и жилище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Сельская застройка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резные наличники, яркие цвета фасадов.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вышитые фартуки, калфаки, камзолы;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орнамент с растительными мотивами.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Ремёсла: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вышивка, резьба по дереву,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кожевенное дело, ковроткачество.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Интерьер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* низкие диваны,  сундуки,  молитвенные коврики,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текстильные украшения.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F2565F20-3D96-9B7B-12AB-2EFDB92FA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4" y="1333104"/>
            <a:ext cx="4572528" cy="342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Picture background">
            <a:extLst>
              <a:ext uri="{FF2B5EF4-FFF2-40B4-BE49-F238E27FC236}">
                <a16:creationId xmlns:a16="http://schemas.microsoft.com/office/drawing/2014/main" id="{DA5D5D3A-D497-87F3-8FA3-4120D53BF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4" b="29259"/>
          <a:stretch>
            <a:fillRect/>
          </a:stretch>
        </p:blipFill>
        <p:spPr bwMode="auto">
          <a:xfrm>
            <a:off x="197908" y="181957"/>
            <a:ext cx="2422464" cy="82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154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41481-A7D1-F290-E648-EB6FF39A1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333AD0-E6EB-74B8-56C3-D6374F98F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7544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362887-FF92-14C4-5D35-6381AFC834EB}"/>
              </a:ext>
            </a:extLst>
          </p:cNvPr>
          <p:cNvSpPr txBox="1"/>
          <p:nvPr/>
        </p:nvSpPr>
        <p:spPr>
          <a:xfrm>
            <a:off x="215900" y="474345"/>
            <a:ext cx="116967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расселение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проживания сегодня</a:t>
            </a:r>
            <a:r>
              <a:rPr lang="ru-RU" dirty="0"/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Урбанизация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значительная часть общины живёт в Нижнем Новгороде и Дзержинске.</a:t>
            </a:r>
          </a:p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Сельские районы компактного проживания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Сергачский , Пильнинский,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Краснооктябрьский,  Княгининский;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Сеченовский.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Тенденция XX–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XXIвеков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отток молодёжи в мегаполисы при сохранении культурных центров в сёлах.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Село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Медяна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(Краснооктябрьский район): духовный центр с мечетью «Рашида» и религиозным музеем истории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3426410A-95C2-80B6-F5C7-3D6B1EE23E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779" t="36848" r="33254" b="14994"/>
          <a:stretch>
            <a:fillRect/>
          </a:stretch>
        </p:blipFill>
        <p:spPr>
          <a:xfrm>
            <a:off x="7023100" y="1816099"/>
            <a:ext cx="4406900" cy="20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86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C8B07-3595-410F-C20F-D8338FE07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A382F9-156D-4146-7B19-1E95F62BB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7544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9B28F9-B90D-405E-1924-949D2A923E31}"/>
              </a:ext>
            </a:extLst>
          </p:cNvPr>
          <p:cNvSpPr txBox="1"/>
          <p:nvPr/>
        </p:nvSpPr>
        <p:spPr>
          <a:xfrm>
            <a:off x="234950" y="0"/>
            <a:ext cx="11728450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Религиозная жизнь и институты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Ислам и общественные организации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Мечети: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Нижний Новгород (кафедральная мечеть на Сенной),    Дзержинск,  районные центры (Княгинино, Сергач,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Медяна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Духовные центры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село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Медяна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мечеть «Рашида», медресе при крупных мечетях. </a:t>
            </a:r>
          </a:p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«Туган Як» («Родной край») —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национально‑культурная автономия.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образовательные программы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(Проект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Нижгары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нижегородские татары. Сохраним традиции».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 на популяризацию татарской культуры. Включает цикл телевизионных передач на телеканалах ВГТРК «Нижний Новгород», молодёжный форум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НижгарФорум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 проектными сессиями, мастер-классами и культурной программой, а также фестиваль татарской культуры с участием танцевальных и музыкальных коллективов),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(благотворительный фонд «Закят НН» (очищение), организация праздников(Региональная национально-культурная автономия татар Нижегородской области (РНКАТНО).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E384C52A-6BB4-E6A9-4987-F039F3003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600" y="2504282"/>
            <a:ext cx="3327400" cy="187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091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915</Words>
  <Application>Microsoft Office PowerPoint</Application>
  <PresentationFormat>Широкоэкранный</PresentationFormat>
  <Paragraphs>132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avsitatyana@yandex.ru</dc:creator>
  <cp:lastModifiedBy>avsitatyana@yandex.ru</cp:lastModifiedBy>
  <cp:revision>28</cp:revision>
  <dcterms:created xsi:type="dcterms:W3CDTF">2026-04-25T19:38:20Z</dcterms:created>
  <dcterms:modified xsi:type="dcterms:W3CDTF">2026-04-26T15:13:39Z</dcterms:modified>
</cp:coreProperties>
</file>